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2" r:id="rId5"/>
    <p:sldId id="261" r:id="rId6"/>
    <p:sldId id="264" r:id="rId7"/>
    <p:sldId id="266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54" autoAdjust="0"/>
    <p:restoredTop sz="94660"/>
  </p:normalViewPr>
  <p:slideViewPr>
    <p:cSldViewPr snapToGrid="0" snapToObjects="1">
      <p:cViewPr>
        <p:scale>
          <a:sx n="75" d="100"/>
          <a:sy n="75" d="100"/>
        </p:scale>
        <p:origin x="-1832" y="-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F62E9-1DD3-D64D-A152-24773F1D6606}" type="datetimeFigureOut">
              <a:rPr lang="en-US" smtClean="0"/>
              <a:pPr/>
              <a:t>2/23/14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D0AE8-A534-174F-8019-C7A74C6F7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F62E9-1DD3-D64D-A152-24773F1D6606}" type="datetimeFigureOut">
              <a:rPr lang="en-US" smtClean="0"/>
              <a:pPr/>
              <a:t>2/23/14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D0AE8-A534-174F-8019-C7A74C6F7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F62E9-1DD3-D64D-A152-24773F1D6606}" type="datetimeFigureOut">
              <a:rPr lang="en-US" smtClean="0"/>
              <a:pPr/>
              <a:t>2/23/14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D0AE8-A534-174F-8019-C7A74C6F7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F62E9-1DD3-D64D-A152-24773F1D6606}" type="datetimeFigureOut">
              <a:rPr lang="en-US" smtClean="0"/>
              <a:pPr/>
              <a:t>2/23/14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D0AE8-A534-174F-8019-C7A74C6F7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F62E9-1DD3-D64D-A152-24773F1D6606}" type="datetimeFigureOut">
              <a:rPr lang="en-US" smtClean="0"/>
              <a:pPr/>
              <a:t>2/23/14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D0AE8-A534-174F-8019-C7A74C6F7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F62E9-1DD3-D64D-A152-24773F1D6606}" type="datetimeFigureOut">
              <a:rPr lang="en-US" smtClean="0"/>
              <a:pPr/>
              <a:t>2/23/14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D0AE8-A534-174F-8019-C7A74C6F7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F62E9-1DD3-D64D-A152-24773F1D6606}" type="datetimeFigureOut">
              <a:rPr lang="en-US" smtClean="0"/>
              <a:pPr/>
              <a:t>2/23/14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D0AE8-A534-174F-8019-C7A74C6F7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F62E9-1DD3-D64D-A152-24773F1D6606}" type="datetimeFigureOut">
              <a:rPr lang="en-US" smtClean="0"/>
              <a:pPr/>
              <a:t>2/23/14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D0AE8-A534-174F-8019-C7A74C6F7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F62E9-1DD3-D64D-A152-24773F1D6606}" type="datetimeFigureOut">
              <a:rPr lang="en-US" smtClean="0"/>
              <a:pPr/>
              <a:t>2/23/14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D0AE8-A534-174F-8019-C7A74C6F7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F62E9-1DD3-D64D-A152-24773F1D6606}" type="datetimeFigureOut">
              <a:rPr lang="en-US" smtClean="0"/>
              <a:pPr/>
              <a:t>2/23/14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D0AE8-A534-174F-8019-C7A74C6F7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F62E9-1DD3-D64D-A152-24773F1D6606}" type="datetimeFigureOut">
              <a:rPr lang="en-US" smtClean="0"/>
              <a:pPr/>
              <a:t>2/23/14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D0AE8-A534-174F-8019-C7A74C6F7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F62E9-1DD3-D64D-A152-24773F1D6606}" type="datetimeFigureOut">
              <a:rPr lang="en-US" smtClean="0"/>
              <a:pPr/>
              <a:t>2/23/14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D0AE8-A534-174F-8019-C7A74C6F7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Regular Expressions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RegEx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Regular expression is like another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err="1" smtClean="0">
                <a:solidFill>
                  <a:srgbClr val="000000"/>
                </a:solidFill>
              </a:rPr>
              <a:t>What</a:t>
            </a:r>
            <a:r>
              <a:rPr lang="fr-FR" dirty="0" smtClean="0">
                <a:solidFill>
                  <a:srgbClr val="000000"/>
                </a:solidFill>
              </a:rPr>
              <a:t> is a </a:t>
            </a:r>
            <a:r>
              <a:rPr lang="fr-FR" dirty="0" err="1" smtClean="0">
                <a:solidFill>
                  <a:srgbClr val="000000"/>
                </a:solidFill>
              </a:rPr>
              <a:t>regular</a:t>
            </a:r>
            <a:r>
              <a:rPr lang="fr-FR" dirty="0" smtClean="0">
                <a:solidFill>
                  <a:srgbClr val="000000"/>
                </a:solidFill>
              </a:rPr>
              <a:t> expression?</a:t>
            </a:r>
          </a:p>
          <a:p>
            <a:endParaRPr lang="fr-FR" dirty="0" smtClean="0">
              <a:solidFill>
                <a:srgbClr val="000000"/>
              </a:solidFill>
            </a:endParaRPr>
          </a:p>
          <a:p>
            <a:r>
              <a:rPr lang="fr-FR" dirty="0" err="1" smtClean="0">
                <a:solidFill>
                  <a:srgbClr val="000000"/>
                </a:solidFill>
              </a:rPr>
              <a:t>Literal</a:t>
            </a:r>
            <a:r>
              <a:rPr lang="fr-FR" dirty="0" smtClean="0">
                <a:solidFill>
                  <a:srgbClr val="000000"/>
                </a:solidFill>
              </a:rPr>
              <a:t> (or normal </a:t>
            </a:r>
            <a:r>
              <a:rPr lang="fr-FR" dirty="0" err="1" smtClean="0">
                <a:solidFill>
                  <a:srgbClr val="000000"/>
                </a:solidFill>
              </a:rPr>
              <a:t>characters</a:t>
            </a:r>
            <a:r>
              <a:rPr lang="fr-FR" dirty="0" smtClean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fr-FR" sz="3200" dirty="0" err="1" smtClean="0">
                <a:solidFill>
                  <a:srgbClr val="000000"/>
                </a:solidFill>
              </a:rPr>
              <a:t>Alphanumeric</a:t>
            </a:r>
            <a:r>
              <a:rPr lang="fr-FR" sz="3200" dirty="0" smtClean="0">
                <a:solidFill>
                  <a:srgbClr val="000000"/>
                </a:solidFill>
              </a:rPr>
              <a:t> </a:t>
            </a:r>
          </a:p>
          <a:p>
            <a:pPr lvl="2"/>
            <a:r>
              <a:rPr lang="fr-FR" dirty="0" smtClean="0">
                <a:solidFill>
                  <a:srgbClr val="000000"/>
                </a:solidFill>
              </a:rPr>
              <a:t>abc…ABC…0123...</a:t>
            </a:r>
          </a:p>
          <a:p>
            <a:pPr lvl="1"/>
            <a:r>
              <a:rPr lang="fr-FR" sz="3200" dirty="0" err="1" smtClean="0">
                <a:solidFill>
                  <a:srgbClr val="000000"/>
                </a:solidFill>
              </a:rPr>
              <a:t>Punctuation</a:t>
            </a:r>
            <a:r>
              <a:rPr lang="fr-FR" sz="3200" dirty="0" smtClean="0">
                <a:solidFill>
                  <a:srgbClr val="000000"/>
                </a:solidFill>
              </a:rPr>
              <a:t> </a:t>
            </a:r>
          </a:p>
          <a:p>
            <a:pPr lvl="2"/>
            <a:r>
              <a:rPr lang="fr-FR" sz="2400" dirty="0" smtClean="0">
                <a:solidFill>
                  <a:srgbClr val="000000"/>
                </a:solidFill>
              </a:rPr>
              <a:t>-_ ,.;:=()/+ *%&amp;{}[]?!$’^|\&lt;&gt;"@#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Just like </a:t>
            </a:r>
            <a:r>
              <a:rPr lang="en-US" dirty="0"/>
              <a:t>l</a:t>
            </a:r>
            <a:r>
              <a:rPr lang="en-US" dirty="0" smtClean="0"/>
              <a:t>anguages Regular expressions also have dialects</a:t>
            </a:r>
          </a:p>
          <a:p>
            <a:pPr lvl="1"/>
            <a:r>
              <a:rPr lang="fr-FR" dirty="0" err="1" smtClean="0">
                <a:solidFill>
                  <a:srgbClr val="000000"/>
                </a:solidFill>
              </a:rPr>
              <a:t>awk</a:t>
            </a:r>
            <a:r>
              <a:rPr lang="fr-FR" dirty="0" smtClean="0">
                <a:solidFill>
                  <a:srgbClr val="000000"/>
                </a:solidFill>
              </a:rPr>
              <a:t>, </a:t>
            </a:r>
            <a:r>
              <a:rPr lang="fr-FR" dirty="0" err="1" smtClean="0">
                <a:solidFill>
                  <a:srgbClr val="000000"/>
                </a:solidFill>
              </a:rPr>
              <a:t>egrep</a:t>
            </a:r>
            <a:r>
              <a:rPr lang="fr-FR" dirty="0" smtClean="0">
                <a:solidFill>
                  <a:srgbClr val="000000"/>
                </a:solidFill>
              </a:rPr>
              <a:t>, Emacs, </a:t>
            </a:r>
            <a:r>
              <a:rPr lang="fr-FR" dirty="0" err="1" smtClean="0">
                <a:solidFill>
                  <a:srgbClr val="000000"/>
                </a:solidFill>
              </a:rPr>
              <a:t>grep</a:t>
            </a:r>
            <a:r>
              <a:rPr lang="fr-FR" dirty="0" smtClean="0">
                <a:solidFill>
                  <a:srgbClr val="000000"/>
                </a:solidFill>
              </a:rPr>
              <a:t>, </a:t>
            </a:r>
            <a:r>
              <a:rPr lang="fr-FR" dirty="0" smtClean="0">
                <a:solidFill>
                  <a:srgbClr val="02E600"/>
                </a:solidFill>
              </a:rPr>
              <a:t>Perl</a:t>
            </a:r>
            <a:r>
              <a:rPr lang="fr-FR" dirty="0" smtClean="0">
                <a:solidFill>
                  <a:srgbClr val="000000"/>
                </a:solidFill>
              </a:rPr>
              <a:t>, POSIX, </a:t>
            </a:r>
            <a:r>
              <a:rPr lang="fr-FR" dirty="0" err="1" smtClean="0">
                <a:solidFill>
                  <a:srgbClr val="000000"/>
                </a:solidFill>
              </a:rPr>
              <a:t>Tcl</a:t>
            </a:r>
            <a:r>
              <a:rPr lang="fr-FR" dirty="0" smtClean="0">
                <a:solidFill>
                  <a:srgbClr val="000000"/>
                </a:solidFill>
              </a:rPr>
              <a:t>, </a:t>
            </a:r>
            <a:r>
              <a:rPr lang="fr-FR" dirty="0" smtClean="0">
                <a:solidFill>
                  <a:srgbClr val="FF00F3"/>
                </a:solidFill>
              </a:rPr>
              <a:t>PROSITE</a:t>
            </a:r>
            <a:r>
              <a:rPr lang="fr-FR" dirty="0" smtClean="0">
                <a:solidFill>
                  <a:srgbClr val="000000"/>
                </a:solidFill>
              </a:rPr>
              <a:t> </a:t>
            </a:r>
            <a:endParaRPr lang="fr-FR" sz="2400" dirty="0" smtClean="0">
              <a:solidFill>
                <a:srgbClr val="000000"/>
              </a:solidFill>
            </a:endParaRP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a regular expression?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fr-FR" dirty="0" smtClean="0"/>
              <a:t>A</a:t>
            </a:r>
            <a:r>
              <a:rPr lang="en-US" dirty="0" smtClean="0"/>
              <a:t>LDVANRPMPKPEMFAAHRAKTLAELRKRKLEGVVLIYGFPEPTRAHCDFEPVFRQESCFYWLTGVNEADCAYFLDIETGKEILFYPDIPQAYIIWFGELATIDDIKKKYGFEDVRLMPKIQETLAEYKLKKIHTLPETCILKGYVAVKDKNEFIDVVGELRQIKDDDEMVLIQYACDVNSFAVRDTFKKVHPKMWEHQVEANLIKHYVDYYCRCFAFSTIVCSGENCSILHYHHNNKFIEDGELILIDTGCEYNCAADNTRTIPANGKFSPDQRAVYQAVLDCHNYVVAHAKPGVWPDLAYDSAKVMAAGLLKLGLFQNGTVDEIVDAGALAVFYPHGLGHGMGIDCHEIAGWPRGTCRGKKPHHSFVRFGRTLEKGVVITNEPGCYFIRPSYNAAFADPEKSKYINKEVCERLRKTVGGVRIEDDLLITEDGCKVLSNIPKEIDEIEAFMAKKESK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 t="63353" b="18327"/>
          <a:stretch>
            <a:fillRect/>
          </a:stretch>
        </p:blipFill>
        <p:spPr>
          <a:xfrm>
            <a:off x="222250" y="2742873"/>
            <a:ext cx="8699500" cy="842268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2919964" y="2626250"/>
            <a:ext cx="699643" cy="1385855"/>
            <a:chOff x="2919964" y="1130300"/>
            <a:chExt cx="699643" cy="6580451"/>
          </a:xfrm>
        </p:grpSpPr>
        <p:sp>
          <p:nvSpPr>
            <p:cNvPr id="5" name="Rectangle 4"/>
            <p:cNvSpPr/>
            <p:nvPr/>
          </p:nvSpPr>
          <p:spPr>
            <a:xfrm>
              <a:off x="2971800" y="1130300"/>
              <a:ext cx="609600" cy="4817403"/>
            </a:xfrm>
            <a:prstGeom prst="rect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919964" y="6103196"/>
              <a:ext cx="699643" cy="1607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VAVK</a:t>
              </a:r>
              <a:endParaRPr lang="en-US" sz="1600" b="1" dirty="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a regular expression?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fr-FR" dirty="0" smtClean="0"/>
              <a:t>A</a:t>
            </a:r>
            <a:r>
              <a:rPr lang="en-US" dirty="0" smtClean="0"/>
              <a:t>LDVANRPMPKPEMFAAHRAKTLAELRKRKLEGVVLIYGFPEPTRAHCDFEPVFRQESCFYWLTGVNEADCAYFLDIETGKEILFYPDIPQAYIIWFGELATIDDIKKKYGFEDVRLMPKIQETLAEYKLKKIHTLPETCILKGY</a:t>
            </a:r>
            <a:r>
              <a:rPr lang="en-US" dirty="0" smtClean="0">
                <a:solidFill>
                  <a:srgbClr val="FF0000"/>
                </a:solidFill>
              </a:rPr>
              <a:t>VAVK</a:t>
            </a:r>
            <a:r>
              <a:rPr lang="en-US" dirty="0" smtClean="0"/>
              <a:t>DKNEFIDVVGELRQIKDDDEMVLIQYACDVNSFAVRDTFKKVHPKMWEHQVEANLIKHYVDYYCRCFAFSTIVCSGENCSILHYHHNNKFIEDGELILIDTGCEYNCAADNTRTIPANGKFSPDQRAVYQAVLDCHNYVVAHAKPGVWPDLAYDSAKVMAAGLLKLGLFQNGTVDEIVDAGALAVFYPHGLGHGMGIDCHEIAGWPRGTCRGKKPHHSFVRFGRTLEKGVVITNEPGCYFIRPSYNAAFADPEKSKYINKEVCERLRKTVGGVRIEDDLLITEDGCKVLSNIPKEIDEIEAFMAKKESK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a regular expression?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fr-FR" dirty="0" smtClean="0"/>
              <a:t>A</a:t>
            </a:r>
            <a:r>
              <a:rPr lang="en-US" dirty="0" smtClean="0"/>
              <a:t>LDVANRPMPKPEMFAAHRAKTLAELRKRKLEGVVLIYGFPEPTRAHCDFEPVFRQESCFYWLTGVNEADCAYFLDIETGKEILFYPDIPQAYIIWFGELATIDDIKKKYGFEDVRLMPKIQETLAEYKLKKIHTLPETCILKGY</a:t>
            </a:r>
            <a:r>
              <a:rPr lang="en-US" dirty="0" smtClean="0">
                <a:solidFill>
                  <a:srgbClr val="000000"/>
                </a:solidFill>
              </a:rPr>
              <a:t>VAVK</a:t>
            </a:r>
            <a:r>
              <a:rPr lang="en-US" dirty="0" smtClean="0"/>
              <a:t>DKNEFIDVVGELRQIKDDDEMVLIQYACDVNSFAVRDTFKKVHPKMWEHQVEANLIKHYVDYYCRCFAFSTIVCSGENCSILHYHHNNKFIEDGELILIDTGCEYNCAADNTRTIPANGKFSPDQRAVYQAVLDCHNYVVAHAKPGVWPDLAYDSAKVMAAGLLKLGLFQNGTVDEIVDAGALAVFYPHGLGHGMGIDCHEIAGWPRGTCRGKKPHHSFVRFGRTLEKGVVITNEPGCYFIRPSYNAAFADPEKSKYINKEVCERLRKTVGGVRIEDDLLITEDGCKVLSNIPKEIDEIEAFMAKKE</a:t>
            </a:r>
            <a:r>
              <a:rPr lang="en-US" dirty="0" smtClean="0">
                <a:solidFill>
                  <a:srgbClr val="FF0000"/>
                </a:solidFill>
              </a:rPr>
              <a:t>SKL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19415" y="5806753"/>
            <a:ext cx="6846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SKL$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a regular expression?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fr-FR" dirty="0" smtClean="0"/>
              <a:t>A</a:t>
            </a:r>
            <a:r>
              <a:rPr lang="en-US" dirty="0" smtClean="0"/>
              <a:t>LDVANRPMPKPEMFAAHRAKTLAELRKRKLEGVVLIYGFPEPTRAHCDFEPVFRQESCFYWLTGVNEADCAYFLDIETGKEILFYPDIPQAYIIWFGELATIDDIKKKYGFEDVRLMPKIQETLAEYKLKKIHTLPETCILKGY</a:t>
            </a:r>
            <a:r>
              <a:rPr lang="en-US" dirty="0" smtClean="0">
                <a:solidFill>
                  <a:srgbClr val="000000"/>
                </a:solidFill>
              </a:rPr>
              <a:t>VAVK</a:t>
            </a:r>
            <a:r>
              <a:rPr lang="en-US" dirty="0" smtClean="0"/>
              <a:t>DKNEFIDVVGELRQIKDDDEMVLIQYACDVNSFAVRDTFKKVHPKMWEHQVEANLIKHYVDYYCRCFAFSTIVCSGENCSILHYHHNNKFIEDGELILIDTGCEYNCAADNTRTIPANGKFSPDQRAVYQAVLDCHNYVVAHAKPGVWPDLAYDSAKVMAAGLLKLGLFQNGTVDEIVDAGALAVFYPHGLGHGMGIDCHEIAGWPRGTCRGKKPHHSFVRFGRTLEKGVVITNEPGCYFIRPSYNAAFADPEKSKYINKEVCERLRKTVGGVRIEDDLLITEDGCKVLSNIPKEIDEIEAFMAKKE</a:t>
            </a:r>
            <a:r>
              <a:rPr lang="en-US" dirty="0" smtClean="0">
                <a:solidFill>
                  <a:srgbClr val="FF0000"/>
                </a:solidFill>
              </a:rPr>
              <a:t>SKL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29699" y="5625341"/>
            <a:ext cx="6846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SKL$</a:t>
            </a:r>
            <a:endParaRPr lang="en-US" sz="2000" b="1" dirty="0"/>
          </a:p>
        </p:txBody>
      </p:sp>
      <p:grpSp>
        <p:nvGrpSpPr>
          <p:cNvPr id="25" name="Group 24"/>
          <p:cNvGrpSpPr/>
          <p:nvPr/>
        </p:nvGrpSpPr>
        <p:grpSpPr>
          <a:xfrm>
            <a:off x="2633208" y="5943598"/>
            <a:ext cx="3877584" cy="663375"/>
            <a:chOff x="2633208" y="5943598"/>
            <a:chExt cx="3877584" cy="663375"/>
          </a:xfrm>
        </p:grpSpPr>
        <p:sp>
          <p:nvSpPr>
            <p:cNvPr id="5" name="TextBox 4"/>
            <p:cNvSpPr txBox="1"/>
            <p:nvPr/>
          </p:nvSpPr>
          <p:spPr>
            <a:xfrm>
              <a:off x="2633208" y="6206863"/>
              <a:ext cx="38775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000000"/>
                  </a:solidFill>
                </a:rPr>
                <a:t>[STAGCN]    [RKH]     [LIVMAFY]     $</a:t>
              </a:r>
              <a:endParaRPr lang="en-US" sz="2000" b="1" dirty="0">
                <a:solidFill>
                  <a:srgbClr val="000000"/>
                </a:solidFill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>
            <a:xfrm rot="10800000" flipV="1">
              <a:off x="3498867" y="5943598"/>
              <a:ext cx="814901" cy="26326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5400000">
              <a:off x="4176102" y="5997198"/>
              <a:ext cx="373297" cy="2661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4648200" y="5943600"/>
              <a:ext cx="546100" cy="37329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lnSpcReduction="10000"/>
          </a:bodyPr>
          <a:lstStyle/>
          <a:p>
            <a:pPr marL="342900" lvl="1" indent="-342900">
              <a:buFont typeface="Arial"/>
              <a:buChar char="•"/>
            </a:pPr>
            <a:r>
              <a:rPr lang="fr-FR" dirty="0" smtClean="0">
                <a:solidFill>
                  <a:srgbClr val="FF1030"/>
                </a:solidFill>
              </a:rPr>
              <a:t>A</a:t>
            </a:r>
            <a:r>
              <a:rPr lang="fr-FR" dirty="0" smtClean="0">
                <a:solidFill>
                  <a:srgbClr val="FFC31A"/>
                </a:solidFill>
              </a:rPr>
              <a:t>L</a:t>
            </a:r>
            <a:r>
              <a:rPr lang="fr-FR" dirty="0" smtClean="0">
                <a:solidFill>
                  <a:srgbClr val="02E600"/>
                </a:solidFill>
              </a:rPr>
              <a:t>ST</a:t>
            </a:r>
            <a:r>
              <a:rPr lang="en-US" dirty="0" smtClean="0"/>
              <a:t>DNVANRPMPKPEMF….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err="1" smtClean="0"/>
              <a:t>Text</a:t>
            </a:r>
            <a:r>
              <a:rPr lang="fr-FR" dirty="0" smtClean="0"/>
              <a:t>:</a:t>
            </a:r>
            <a:r>
              <a:rPr lang="fr-FR" dirty="0" smtClean="0">
                <a:solidFill>
                  <a:schemeClr val="accent2"/>
                </a:solidFill>
              </a:rPr>
              <a:t> </a:t>
            </a:r>
            <a:r>
              <a:rPr lang="fr-FR" dirty="0" smtClean="0">
                <a:solidFill>
                  <a:srgbClr val="FF1030"/>
                </a:solidFill>
              </a:rPr>
              <a:t>The </a:t>
            </a:r>
            <a:r>
              <a:rPr lang="fr-FR" dirty="0" err="1" smtClean="0">
                <a:solidFill>
                  <a:srgbClr val="FF1030"/>
                </a:solidFill>
              </a:rPr>
              <a:t>sequence</a:t>
            </a:r>
            <a:r>
              <a:rPr lang="fr-FR" dirty="0" smtClean="0">
                <a:solidFill>
                  <a:srgbClr val="FF1030"/>
                </a:solidFill>
              </a:rPr>
              <a:t> must </a:t>
            </a:r>
            <a:r>
              <a:rPr lang="fr-FR" dirty="0" err="1" smtClean="0">
                <a:solidFill>
                  <a:srgbClr val="FF1030"/>
                </a:solidFill>
              </a:rPr>
              <a:t>start</a:t>
            </a:r>
            <a:r>
              <a:rPr lang="fr-FR" dirty="0" smtClean="0">
                <a:solidFill>
                  <a:srgbClr val="FF1030"/>
                </a:solidFill>
              </a:rPr>
              <a:t> </a:t>
            </a:r>
            <a:r>
              <a:rPr lang="fr-FR" dirty="0" err="1" smtClean="0">
                <a:solidFill>
                  <a:srgbClr val="FF1030"/>
                </a:solidFill>
              </a:rPr>
              <a:t>with</a:t>
            </a:r>
            <a:r>
              <a:rPr lang="fr-FR" dirty="0" smtClean="0">
                <a:solidFill>
                  <a:srgbClr val="FF1030"/>
                </a:solidFill>
              </a:rPr>
              <a:t> an alanine</a:t>
            </a:r>
            <a:r>
              <a:rPr lang="fr-FR" dirty="0" smtClean="0"/>
              <a:t>, </a:t>
            </a:r>
            <a:r>
              <a:rPr lang="fr-FR" dirty="0" err="1" smtClean="0">
                <a:solidFill>
                  <a:srgbClr val="FFC31A"/>
                </a:solidFill>
              </a:rPr>
              <a:t>followed</a:t>
            </a:r>
            <a:r>
              <a:rPr lang="fr-FR" dirty="0" smtClean="0">
                <a:solidFill>
                  <a:srgbClr val="FFC31A"/>
                </a:solidFill>
              </a:rPr>
              <a:t> by any </a:t>
            </a:r>
            <a:r>
              <a:rPr lang="fr-FR" dirty="0" err="1" smtClean="0">
                <a:solidFill>
                  <a:srgbClr val="FFC31A"/>
                </a:solidFill>
              </a:rPr>
              <a:t>amino</a:t>
            </a:r>
            <a:r>
              <a:rPr lang="fr-FR" dirty="0" smtClean="0">
                <a:solidFill>
                  <a:srgbClr val="FFC31A"/>
                </a:solidFill>
              </a:rPr>
              <a:t> </a:t>
            </a:r>
            <a:r>
              <a:rPr lang="fr-FR" dirty="0" err="1" smtClean="0">
                <a:solidFill>
                  <a:srgbClr val="FFC31A"/>
                </a:solidFill>
              </a:rPr>
              <a:t>acid</a:t>
            </a:r>
            <a:r>
              <a:rPr lang="fr-FR" dirty="0" smtClean="0"/>
              <a:t>, </a:t>
            </a:r>
            <a:r>
              <a:rPr lang="fr-FR" dirty="0" err="1" smtClean="0">
                <a:solidFill>
                  <a:srgbClr val="02E600"/>
                </a:solidFill>
              </a:rPr>
              <a:t>followed</a:t>
            </a:r>
            <a:r>
              <a:rPr lang="fr-FR" dirty="0" smtClean="0">
                <a:solidFill>
                  <a:srgbClr val="02E600"/>
                </a:solidFill>
              </a:rPr>
              <a:t> by a serine or a threonine, </a:t>
            </a:r>
            <a:r>
              <a:rPr lang="fr-FR" dirty="0" err="1" smtClean="0">
                <a:solidFill>
                  <a:srgbClr val="02E600"/>
                </a:solidFill>
              </a:rPr>
              <a:t>two</a:t>
            </a:r>
            <a:r>
              <a:rPr lang="fr-FR" dirty="0" smtClean="0">
                <a:solidFill>
                  <a:srgbClr val="02E600"/>
                </a:solidFill>
              </a:rPr>
              <a:t> times</a:t>
            </a:r>
            <a:r>
              <a:rPr lang="fr-FR" dirty="0" smtClean="0"/>
              <a:t>, </a:t>
            </a:r>
            <a:r>
              <a:rPr lang="fr-FR" dirty="0" err="1" smtClean="0">
                <a:solidFill>
                  <a:schemeClr val="folHlink"/>
                </a:solidFill>
              </a:rPr>
              <a:t>followed</a:t>
            </a:r>
            <a:r>
              <a:rPr lang="fr-FR" dirty="0" smtClean="0">
                <a:solidFill>
                  <a:schemeClr val="folHlink"/>
                </a:solidFill>
              </a:rPr>
              <a:t> by any </a:t>
            </a:r>
            <a:r>
              <a:rPr lang="fr-FR" dirty="0" err="1" smtClean="0">
                <a:solidFill>
                  <a:schemeClr val="folHlink"/>
                </a:solidFill>
              </a:rPr>
              <a:t>amino</a:t>
            </a:r>
            <a:r>
              <a:rPr lang="fr-FR" dirty="0" smtClean="0">
                <a:solidFill>
                  <a:schemeClr val="folHlink"/>
                </a:solidFill>
              </a:rPr>
              <a:t> </a:t>
            </a:r>
            <a:r>
              <a:rPr lang="fr-FR" dirty="0" err="1" smtClean="0">
                <a:solidFill>
                  <a:schemeClr val="folHlink"/>
                </a:solidFill>
              </a:rPr>
              <a:t>acid</a:t>
            </a:r>
            <a:r>
              <a:rPr lang="fr-FR" dirty="0" smtClean="0">
                <a:solidFill>
                  <a:schemeClr val="folHlink"/>
                </a:solidFill>
              </a:rPr>
              <a:t> or </a:t>
            </a:r>
            <a:r>
              <a:rPr lang="fr-FR" dirty="0" err="1" smtClean="0">
                <a:solidFill>
                  <a:schemeClr val="folHlink"/>
                </a:solidFill>
              </a:rPr>
              <a:t>nothing</a:t>
            </a:r>
            <a:r>
              <a:rPr lang="fr-FR" dirty="0" smtClean="0"/>
              <a:t>, </a:t>
            </a:r>
            <a:r>
              <a:rPr lang="fr-FR" dirty="0" err="1" smtClean="0">
                <a:solidFill>
                  <a:srgbClr val="0000FF"/>
                </a:solidFill>
              </a:rPr>
              <a:t>followed</a:t>
            </a:r>
            <a:r>
              <a:rPr lang="fr-FR" dirty="0" smtClean="0">
                <a:solidFill>
                  <a:srgbClr val="0000FF"/>
                </a:solidFill>
              </a:rPr>
              <a:t> by any </a:t>
            </a:r>
            <a:r>
              <a:rPr lang="fr-FR" dirty="0" err="1" smtClean="0">
                <a:solidFill>
                  <a:srgbClr val="0000FF"/>
                </a:solidFill>
              </a:rPr>
              <a:t>amino</a:t>
            </a:r>
            <a:r>
              <a:rPr lang="fr-FR" dirty="0" smtClean="0">
                <a:solidFill>
                  <a:srgbClr val="0000FF"/>
                </a:solidFill>
              </a:rPr>
              <a:t> </a:t>
            </a:r>
            <a:r>
              <a:rPr lang="fr-FR" dirty="0" err="1" smtClean="0">
                <a:solidFill>
                  <a:srgbClr val="0000FF"/>
                </a:solidFill>
              </a:rPr>
              <a:t>acid</a:t>
            </a:r>
            <a:r>
              <a:rPr lang="fr-FR" dirty="0" smtClean="0">
                <a:solidFill>
                  <a:srgbClr val="0000FF"/>
                </a:solidFill>
              </a:rPr>
              <a:t> </a:t>
            </a:r>
            <a:r>
              <a:rPr lang="fr-FR" dirty="0" err="1" smtClean="0">
                <a:solidFill>
                  <a:srgbClr val="0000FF"/>
                </a:solidFill>
              </a:rPr>
              <a:t>except</a:t>
            </a:r>
            <a:r>
              <a:rPr lang="fr-FR" dirty="0" smtClean="0">
                <a:solidFill>
                  <a:srgbClr val="0000FF"/>
                </a:solidFill>
              </a:rPr>
              <a:t> a valine.</a:t>
            </a:r>
          </a:p>
          <a:p>
            <a:pPr lvl="1">
              <a:buNone/>
            </a:pPr>
            <a:endParaRPr lang="fr-FR" dirty="0" smtClean="0">
              <a:solidFill>
                <a:srgbClr val="0000FF"/>
              </a:solidFill>
            </a:endParaRPr>
          </a:p>
          <a:p>
            <a:r>
              <a:rPr lang="fr-FR" dirty="0" err="1" smtClean="0"/>
              <a:t>Regex</a:t>
            </a:r>
            <a:r>
              <a:rPr lang="fr-FR" dirty="0" smtClean="0"/>
              <a:t>: </a:t>
            </a:r>
            <a:r>
              <a:rPr lang="fr-FR" dirty="0" smtClean="0">
                <a:solidFill>
                  <a:srgbClr val="FF1030"/>
                </a:solidFill>
              </a:rPr>
              <a:t>^A</a:t>
            </a:r>
            <a:r>
              <a:rPr lang="fr-FR" b="1" dirty="0" smtClean="0">
                <a:solidFill>
                  <a:srgbClr val="FFC31A"/>
                </a:solidFill>
              </a:rPr>
              <a:t>.</a:t>
            </a:r>
            <a:r>
              <a:rPr lang="fr-FR" dirty="0" smtClean="0">
                <a:solidFill>
                  <a:srgbClr val="02E600"/>
                </a:solidFill>
              </a:rPr>
              <a:t>[ST]{2}</a:t>
            </a:r>
            <a:r>
              <a:rPr lang="fr-FR" b="1" dirty="0" smtClean="0">
                <a:solidFill>
                  <a:schemeClr val="folHlink"/>
                </a:solidFill>
              </a:rPr>
              <a:t>.</a:t>
            </a:r>
            <a:r>
              <a:rPr lang="fr-FR" dirty="0" smtClean="0">
                <a:solidFill>
                  <a:schemeClr val="folHlink"/>
                </a:solidFill>
              </a:rPr>
              <a:t>?</a:t>
            </a:r>
            <a:r>
              <a:rPr lang="fr-FR" dirty="0" smtClean="0">
                <a:solidFill>
                  <a:srgbClr val="0000FF"/>
                </a:solidFill>
              </a:rPr>
              <a:t>[^V]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144</Words>
  <Application>Microsoft Macintosh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Regular Expressions (RegEx)</vt:lpstr>
      <vt:lpstr>Regular expression is like another language</vt:lpstr>
      <vt:lpstr>Why use a regular expression?</vt:lpstr>
      <vt:lpstr>PowerPoint Presentation</vt:lpstr>
      <vt:lpstr>Why use a regular expression?</vt:lpstr>
      <vt:lpstr>Why use a regular expression?</vt:lpstr>
      <vt:lpstr>Why use a regular expression?</vt:lpstr>
      <vt:lpstr>PowerPoint Presentation</vt:lpstr>
    </vt:vector>
  </TitlesOfParts>
  <Company>Upenn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Regular Expressions (RegEx)</dc:title>
  <dc:creator>Omar Harb</dc:creator>
  <cp:lastModifiedBy>Omar Harb</cp:lastModifiedBy>
  <cp:revision>6</cp:revision>
  <dcterms:created xsi:type="dcterms:W3CDTF">2010-10-24T09:45:11Z</dcterms:created>
  <dcterms:modified xsi:type="dcterms:W3CDTF">2014-02-23T02:51:53Z</dcterms:modified>
</cp:coreProperties>
</file>